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4"/>
    <p:sldMasterId id="2147483717" r:id="rId5"/>
    <p:sldMasterId id="2147483718" r:id="rId6"/>
    <p:sldMasterId id="214748371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5143500" cx="9144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  <p:embeddedFont>
      <p:font typeface="Helvetica Neue Light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  <p:embeddedFont>
      <p:font typeface="DM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DMSans-regular.fntdata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2.xml"/><Relationship Id="rId64" Type="http://schemas.openxmlformats.org/officeDocument/2006/relationships/font" Target="fonts/DMSans-italic.fntdata"/><Relationship Id="rId63" Type="http://schemas.openxmlformats.org/officeDocument/2006/relationships/font" Target="fonts/DMSans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65" Type="http://schemas.openxmlformats.org/officeDocument/2006/relationships/font" Target="fonts/DMSans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2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5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7.xml"/><Relationship Id="rId59" Type="http://schemas.openxmlformats.org/officeDocument/2006/relationships/font" Target="fonts/RobotoMono-bold.fntdata"/><Relationship Id="rId14" Type="http://schemas.openxmlformats.org/officeDocument/2006/relationships/slide" Target="slides/slide6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5dacd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235dacd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0546309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20546309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Plantea esta pregunta a los estudiantes mediante una encuesta de Zoom.</a:t>
            </a:r>
            <a:br>
              <a:rPr lang="es"/>
            </a:br>
            <a:r>
              <a:rPr lang="es"/>
              <a:t>Una vez que los estudiantes hayan votado, comparte los resultados de la encuesta en tiempo real con la clase. </a:t>
            </a:r>
            <a:br>
              <a:rPr lang="es"/>
            </a:br>
            <a:br>
              <a:rPr lang="es"/>
            </a:br>
            <a:r>
              <a:rPr b="1" lang="es" sz="1400"/>
              <a:t>Puesta en común </a:t>
            </a:r>
            <a:r>
              <a:rPr lang="es"/>
              <a:t> Invita a algunos estudiantes a justificar sus respuestas, generando una discusión sobre los puntos más destacados. Por ejemplo, algunos pueden argumentar la capacidad de los DataFrames para manejar datos heterogéneos o su flexibilidad en la manipulación de grandes volúmenes de datos.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Tiempo estimado: 10 min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Tiempo estimado: 15 min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170233d8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170233d8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170233d8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170233d8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Realizaremos dos actividades de clase para comprender y </a:t>
            </a: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llevar a la práctica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conceptos teóricos vistos. En sala general, el profesor hace la tarea los estudiantes lo acompañan haciendola en paralelo en sus pcs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Realizaremos dos actividades de clase para comprender y </a:t>
            </a: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llevar a la práctica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conceptos teóricos vistos. En sala general, el profesor hace la tarea los estudiantes lo acompañan haciendola en paralelo en sus pcs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04e13b0d5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204e13b0d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04e13b0d5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204e13b0d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04e13b0d5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204e13b0d5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04e13b0d5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04e13b0d5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04e13b0d5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204e13b0d5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04e13b0d5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204e13b0d5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04e13b0d5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204e13b0d5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04e13b0d5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204e13b0d5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04e13b0d5_2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204e13b0d5_2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04e13b0d5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204e13b0d5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204e13b0d5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204e13b0d5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 encuesta de zoom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04e13b0d5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204e13b0d5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04e13b0d5_2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204e13b0d5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04e13b0d5_2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204e13b0d5_2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f38f2a457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f38f2a45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f38f2a457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f38f2a457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38f2a457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f38f2a457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Profe, te invitamos a que puedas compartir pantalla y mostrar cómo realizar esta práctica.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2" name="Google Shape;32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6" name="Google Shape;46;p1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" name="Google Shape;1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1" name="Google Shape;1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9" name="Google Shape;16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6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6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6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6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6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7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2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aw.githubusercontent.com/JJTorresDS/stocks-ds-edu/main/stocks.csv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68.png"/><Relationship Id="rId7" Type="http://schemas.openxmlformats.org/officeDocument/2006/relationships/image" Target="../media/image7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png"/><Relationship Id="rId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3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3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73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73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DataFrames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82"/>
          <p:cNvSpPr txBox="1"/>
          <p:nvPr/>
        </p:nvSpPr>
        <p:spPr>
          <a:xfrm>
            <a:off x="640300" y="1632675"/>
            <a:ext cx="3834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resumen las series son objetos 2D (filas x columnas) con las siguientes propiedades: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Índices: Pueden ser cualquier tipo de variable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Valores: Asociados a cada índice y a cada columna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Nombre: Que caracteriza al Dataframe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Son, entonces, una generalización de series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3" name="Google Shape;29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723" y="1632675"/>
            <a:ext cx="3265075" cy="269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3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83"/>
          <p:cNvSpPr txBox="1"/>
          <p:nvPr/>
        </p:nvSpPr>
        <p:spPr>
          <a:xfrm>
            <a:off x="473350" y="1626100"/>
            <a:ext cx="77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Pensando en ajedrez 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83"/>
          <p:cNvSpPr txBox="1"/>
          <p:nvPr/>
        </p:nvSpPr>
        <p:spPr>
          <a:xfrm>
            <a:off x="473350" y="21955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 es la principal ventaja de usar un DataFrame en Pandas en comparación con una estructura de datos como un diccionario en Python?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588416"/>
            <a:ext cx="870425" cy="8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Manipulación de datos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en Pandas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85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¡Llevemos lo visto hasta el momento a la acción!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Utilizaremos de l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os recursos complementarios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los archivos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Unidad_03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.ipynb con el fin de manipular series y dataframes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3" name="Google Shape;313;p8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14" name="Google Shape;314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Lectura de archivos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7"/>
          <p:cNvSpPr txBox="1"/>
          <p:nvPr/>
        </p:nvSpPr>
        <p:spPr>
          <a:xfrm>
            <a:off x="1461300" y="2273825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.csb y .txt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8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.csv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8"/>
          <p:cNvSpPr txBox="1"/>
          <p:nvPr/>
        </p:nvSpPr>
        <p:spPr>
          <a:xfrm>
            <a:off x="668035" y="1771870"/>
            <a:ext cx="7381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2" name="Google Shape;332;p88"/>
          <p:cNvSpPr txBox="1"/>
          <p:nvPr/>
        </p:nvSpPr>
        <p:spPr>
          <a:xfrm>
            <a:off x="3968077" y="2369364"/>
            <a:ext cx="4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8"/>
          <p:cNvSpPr txBox="1"/>
          <p:nvPr/>
        </p:nvSpPr>
        <p:spPr>
          <a:xfrm>
            <a:off x="551538" y="1703475"/>
            <a:ext cx="3472200" cy="262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b="0" i="0" sz="120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'winequality-red.csv'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'density'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'pH'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'sulphates'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'alcohol'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'quality'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88"/>
          <p:cNvSpPr txBox="1"/>
          <p:nvPr/>
        </p:nvSpPr>
        <p:spPr>
          <a:xfrm>
            <a:off x="4415268" y="1996993"/>
            <a:ext cx="4177200" cy="13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density    pH  sulphates  alcohol  quality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0   0.9978  3.51       0.56      9.4        5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1   0.9968  3.20       0.68      9.8        5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2   0.9970  3.26       0.65      9.8        5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3   0.9980  3.16       0.58      9.8        6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4   0.9978  3.51       0.56      9.4        5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9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.txt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89"/>
          <p:cNvSpPr txBox="1"/>
          <p:nvPr/>
        </p:nvSpPr>
        <p:spPr>
          <a:xfrm>
            <a:off x="599685" y="1671275"/>
            <a:ext cx="7510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89"/>
          <p:cNvSpPr txBox="1"/>
          <p:nvPr/>
        </p:nvSpPr>
        <p:spPr>
          <a:xfrm>
            <a:off x="3964814" y="2187668"/>
            <a:ext cx="4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9"/>
          <p:cNvSpPr txBox="1"/>
          <p:nvPr/>
        </p:nvSpPr>
        <p:spPr>
          <a:xfrm>
            <a:off x="481150" y="1715508"/>
            <a:ext cx="3532800" cy="28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b="0" i="0" sz="120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pd.read_csv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'pokemon_data.txt'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delimiter=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'\t'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'Type 1'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'HP'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'Attack'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'Defense'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b="0" i="0" sz="12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89"/>
          <p:cNvSpPr txBox="1"/>
          <p:nvPr/>
        </p:nvSpPr>
        <p:spPr>
          <a:xfrm>
            <a:off x="4412451" y="1865840"/>
            <a:ext cx="4250400" cy="24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   Name  Type 1  HP  Attack  Defense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          Bulbasaur  Grass  45      49       49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            Ivysaur  Grass  60      62       63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           Venusaur  Grass  80      82       83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VenusaurMega Venusaur  Grass  80     100      123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        Charmander   Fire  39      52       43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0"/>
          <p:cNvSpPr txBox="1"/>
          <p:nvPr/>
        </p:nvSpPr>
        <p:spPr>
          <a:xfrm>
            <a:off x="1461300" y="2273825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 .xlsx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1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.xlsx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91"/>
          <p:cNvSpPr txBox="1"/>
          <p:nvPr/>
        </p:nvSpPr>
        <p:spPr>
          <a:xfrm>
            <a:off x="944579" y="1624650"/>
            <a:ext cx="68583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91"/>
          <p:cNvSpPr txBox="1"/>
          <p:nvPr/>
        </p:nvSpPr>
        <p:spPr>
          <a:xfrm>
            <a:off x="4028616" y="2069435"/>
            <a:ext cx="36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1"/>
          <p:cNvSpPr txBox="1"/>
          <p:nvPr/>
        </p:nvSpPr>
        <p:spPr>
          <a:xfrm>
            <a:off x="836338" y="1659198"/>
            <a:ext cx="3226200" cy="303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b="0" i="0" lang="es" sz="11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os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drive.mount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1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%cd 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'/content/gdrive/MyDrive'</a:t>
            </a:r>
            <a:endParaRPr b="0" i="0" sz="11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df= pd.read_excel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'defaultoutput.xlsx'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1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'index'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'Year_Birth'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'Education'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'Income'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b="0" i="0" sz="11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91"/>
          <p:cNvSpPr txBox="1"/>
          <p:nvPr/>
        </p:nvSpPr>
        <p:spPr>
          <a:xfrm>
            <a:off x="4426255" y="1788916"/>
            <a:ext cx="3881400" cy="24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index    ID  Year_Birth   Education   Income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  0  5524        1957  Graduation  58138.0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  1  2174        1954  Graduation  46344.0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  2  4141        1965  Graduation  71613.0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   3  6182        1984  Graduation  26646.0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 4  5324        1981         PhD  58293.0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4"/>
          <p:cNvSpPr txBox="1"/>
          <p:nvPr/>
        </p:nvSpPr>
        <p:spPr>
          <a:xfrm>
            <a:off x="1461300" y="19927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NumPy y Pandas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74"/>
          <p:cNvSpPr txBox="1"/>
          <p:nvPr/>
        </p:nvSpPr>
        <p:spPr>
          <a:xfrm>
            <a:off x="1461300" y="14050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03.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LA CIENCIA DE DATOS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2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Github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92"/>
          <p:cNvSpPr txBox="1"/>
          <p:nvPr/>
        </p:nvSpPr>
        <p:spPr>
          <a:xfrm>
            <a:off x="786460" y="1647425"/>
            <a:ext cx="71571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4" name="Google Shape;364;p92"/>
          <p:cNvSpPr txBox="1"/>
          <p:nvPr/>
        </p:nvSpPr>
        <p:spPr>
          <a:xfrm>
            <a:off x="4176415" y="1945916"/>
            <a:ext cx="3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2"/>
          <p:cNvSpPr txBox="1"/>
          <p:nvPr/>
        </p:nvSpPr>
        <p:spPr>
          <a:xfrm>
            <a:off x="673500" y="1690901"/>
            <a:ext cx="3514500" cy="24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12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12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'https://raw.githubusercontent.com/JJTorresDS/stocks-ds-edu/main/stocks.csv'</a:t>
            </a:r>
            <a:endParaRPr b="0" i="0" sz="12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 = pd.read_csv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index_col=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'AMZN'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'MCD'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'SBUX'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'GOOG'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'MSFT'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.head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3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92"/>
          <p:cNvSpPr txBox="1"/>
          <p:nvPr/>
        </p:nvSpPr>
        <p:spPr>
          <a:xfrm>
            <a:off x="4515899" y="1690892"/>
            <a:ext cx="3954600" cy="290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AMZN    MCD  SBUX   GOOG  MSFT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formatted_date                                 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2016-01-01      587.0  106.3  54.4  743.0  49.9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2016-02-01      552.5  100.7  52.1  697.8  46.0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2016-03-01      593.6  108.8  53.6  745.0  50.3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2016-04-01      659.6  109.5  50.5  693.0  45.5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2016-05-01      722.8  105.6  49.3  735.7  48.3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3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desde APIs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93"/>
          <p:cNvSpPr txBox="1"/>
          <p:nvPr/>
        </p:nvSpPr>
        <p:spPr>
          <a:xfrm>
            <a:off x="748878" y="1796744"/>
            <a:ext cx="71064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93"/>
          <p:cNvSpPr txBox="1"/>
          <p:nvPr/>
        </p:nvSpPr>
        <p:spPr>
          <a:xfrm>
            <a:off x="4075056" y="2202591"/>
            <a:ext cx="4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93"/>
          <p:cNvSpPr txBox="1"/>
          <p:nvPr/>
        </p:nvSpPr>
        <p:spPr>
          <a:xfrm>
            <a:off x="636675" y="1635725"/>
            <a:ext cx="3478200" cy="28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0" i="0" lang="es" sz="120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wget -O cars_clus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csv https://s3-api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us-geo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objectstorage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softlayer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net/cf-courses-data/CognitiveClass/ML0101ENv3/labs/cars_clus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csv</a:t>
            </a:r>
            <a:endParaRPr b="0" i="0" sz="1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 = 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'cars_clus.csv'</a:t>
            </a:r>
            <a:endParaRPr b="0" i="0" sz="120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#Lectura</a:t>
            </a:r>
            <a:endParaRPr b="0" i="0" sz="120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pdf = pd.read_csv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 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"Shape: "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pdf.shape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orint(pdf.head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0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2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93"/>
          <p:cNvSpPr txBox="1"/>
          <p:nvPr/>
        </p:nvSpPr>
        <p:spPr>
          <a:xfrm>
            <a:off x="4451921" y="1841022"/>
            <a:ext cx="3861300" cy="15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manufact    model   sales  resale</a:t>
            </a:r>
            <a:endParaRPr b="0" i="0" sz="13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    Acura  Integra  16.919  16.360</a:t>
            </a:r>
            <a:endParaRPr b="0" i="0" sz="13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    Acura       TL  39.384  19.875</a:t>
            </a:r>
            <a:endParaRPr b="0" i="0" sz="13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    Acura       CL  14.114  18.225</a:t>
            </a:r>
            <a:endParaRPr b="0" i="0" sz="13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    Acura       RL   8.588  29.725</a:t>
            </a:r>
            <a:endParaRPr b="0" i="0" sz="13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     Audi       A4  20.397  22.255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9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5"/>
          <p:cNvSpPr txBox="1"/>
          <p:nvPr/>
        </p:nvSpPr>
        <p:spPr>
          <a:xfrm>
            <a:off x="474750" y="1586300"/>
            <a:ext cx="722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Manejo de datos según cotización en la bolsa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95"/>
          <p:cNvSpPr txBox="1"/>
          <p:nvPr/>
        </p:nvSpPr>
        <p:spPr>
          <a:xfrm>
            <a:off x="473350" y="40567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 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95"/>
          <p:cNvSpPr txBox="1"/>
          <p:nvPr/>
        </p:nvSpPr>
        <p:spPr>
          <a:xfrm>
            <a:off x="473350" y="2424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Manipulación de datos según cotizaciones de diversas compañías por medio de Pandas Data Frames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95"/>
          <p:cNvSpPr txBox="1"/>
          <p:nvPr/>
        </p:nvSpPr>
        <p:spPr>
          <a:xfrm>
            <a:off x="1445150" y="5375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0" name="Google Shape;390;p95"/>
          <p:cNvGrpSpPr/>
          <p:nvPr/>
        </p:nvGrpSpPr>
        <p:grpSpPr>
          <a:xfrm>
            <a:off x="473351" y="468273"/>
            <a:ext cx="738900" cy="738900"/>
            <a:chOff x="473351" y="619523"/>
            <a:chExt cx="738900" cy="738900"/>
          </a:xfrm>
        </p:grpSpPr>
        <p:sp>
          <p:nvSpPr>
            <p:cNvPr id="391" name="Google Shape;391;p9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2" name="Google Shape;392;p9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6"/>
          <p:cNvSpPr txBox="1"/>
          <p:nvPr/>
        </p:nvSpPr>
        <p:spPr>
          <a:xfrm>
            <a:off x="501450" y="990513"/>
            <a:ext cx="731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datos según cotización en la bolsa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8" name="Google Shape;398;p96"/>
          <p:cNvSpPr txBox="1"/>
          <p:nvPr/>
        </p:nvSpPr>
        <p:spPr>
          <a:xfrm>
            <a:off x="457350" y="2145000"/>
            <a:ext cx="7439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Importar datos de Acciones Globales (que están hosteados en GITHUB en el siguiente enlace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Monitoreo de Acciones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Graficar cotizaciones y recomendar elegir 2 acciones para comprar.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Justificar la decisión.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p96"/>
          <p:cNvSpPr txBox="1"/>
          <p:nvPr/>
        </p:nvSpPr>
        <p:spPr>
          <a:xfrm>
            <a:off x="457350" y="4514225"/>
            <a:ext cx="705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0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En sala general, el profesor hace la tarea los estudiantes lo acompañan realizándola en paralelo en sus pcs</a:t>
            </a:r>
            <a:endParaRPr b="0" i="1" sz="1000" u="sng" cap="none" strike="noStrike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Numpy y ndarrays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9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10" name="Google Shape;410;p9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9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98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Probando estructuras en Python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9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98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99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20" name="Google Shape;420;p9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9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99"/>
          <p:cNvSpPr txBox="1"/>
          <p:nvPr/>
        </p:nvSpPr>
        <p:spPr>
          <a:xfrm>
            <a:off x="501450" y="1081750"/>
            <a:ext cx="599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Probando estructuras en Python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3" name="Google Shape;42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9"/>
          <p:cNvSpPr txBox="1"/>
          <p:nvPr/>
        </p:nvSpPr>
        <p:spPr>
          <a:xfrm>
            <a:off x="549525" y="2710938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Deberán resolver dos problemas reales, utilizando las estructuras aprendidas de programación en Python en una notebook.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9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ndarrays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1"/>
          <p:cNvSpPr txBox="1"/>
          <p:nvPr/>
        </p:nvSpPr>
        <p:spPr>
          <a:xfrm>
            <a:off x="653975" y="514350"/>
            <a:ext cx="714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 ndarrays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101"/>
          <p:cNvSpPr txBox="1"/>
          <p:nvPr/>
        </p:nvSpPr>
        <p:spPr>
          <a:xfrm>
            <a:off x="509550" y="1943275"/>
            <a:ext cx="39624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Numpy provee una forma particular de array llamada ndarray o Numpy Array.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Recordar: los ndarrays, al ser un tipo de array, sólo pueden almacenar datos de un mismo tipo.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101"/>
          <p:cNvSpPr txBox="1"/>
          <p:nvPr/>
        </p:nvSpPr>
        <p:spPr>
          <a:xfrm>
            <a:off x="5326050" y="2354575"/>
            <a:ext cx="26316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Npa = np.array(range(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Npa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8" name="Google Shape;4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785" y="3921625"/>
            <a:ext cx="4109965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01"/>
          <p:cNvSpPr txBox="1"/>
          <p:nvPr/>
        </p:nvSpPr>
        <p:spPr>
          <a:xfrm>
            <a:off x="5326050" y="1943275"/>
            <a:ext cx="2631600" cy="36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numpy </a:t>
            </a:r>
            <a:r>
              <a:rPr b="0" i="0" lang="es" sz="1200" u="none" cap="none" strike="noStrike">
                <a:solidFill>
                  <a:srgbClr val="3CEFAB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np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101"/>
          <p:cNvSpPr txBox="1"/>
          <p:nvPr/>
        </p:nvSpPr>
        <p:spPr>
          <a:xfrm flipH="1" rot="5400000">
            <a:off x="6357450" y="321505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5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7" name="Google Shape;22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5"/>
          <p:cNvSpPr txBox="1"/>
          <p:nvPr/>
        </p:nvSpPr>
        <p:spPr>
          <a:xfrm>
            <a:off x="2690561" y="1451613"/>
            <a:ext cx="42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estructuras de datos en Pandas.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uso de Pandas para la manipulación de grandes volúmenes de datos.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75"/>
          <p:cNvCxnSpPr>
            <a:stCxn id="227" idx="2"/>
            <a:endCxn id="229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1" name="Google Shape;23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288" y="28121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5"/>
          <p:cNvSpPr txBox="1"/>
          <p:nvPr/>
        </p:nvSpPr>
        <p:spPr>
          <a:xfrm>
            <a:off x="2690561" y="2719938"/>
            <a:ext cx="4281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estructuras de datos y su implementación en 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del paquete NumPy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1988" y="34455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75"/>
          <p:cNvCxnSpPr>
            <a:stCxn id="231" idx="2"/>
            <a:endCxn id="233" idx="0"/>
          </p:cNvCxnSpPr>
          <p:nvPr/>
        </p:nvCxnSpPr>
        <p:spPr>
          <a:xfrm flipH="1" rot="-5400000">
            <a:off x="2052825" y="32270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75"/>
          <p:cNvCxnSpPr/>
          <p:nvPr/>
        </p:nvCxnSpPr>
        <p:spPr>
          <a:xfrm flipH="1" rot="-5400000">
            <a:off x="2052975" y="2542763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2"/>
          <p:cNvSpPr txBox="1"/>
          <p:nvPr/>
        </p:nvSpPr>
        <p:spPr>
          <a:xfrm>
            <a:off x="461600" y="1105225"/>
            <a:ext cx="82101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102"/>
          <p:cNvSpPr txBox="1"/>
          <p:nvPr/>
        </p:nvSpPr>
        <p:spPr>
          <a:xfrm>
            <a:off x="683100" y="4833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ejemplos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102"/>
          <p:cNvSpPr txBox="1"/>
          <p:nvPr/>
        </p:nvSpPr>
        <p:spPr>
          <a:xfrm>
            <a:off x="683100" y="319110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Np_uno = np.ones(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Np_uno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p102"/>
          <p:cNvSpPr txBox="1"/>
          <p:nvPr/>
        </p:nvSpPr>
        <p:spPr>
          <a:xfrm>
            <a:off x="683100" y="16558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 = np.zeros(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p102"/>
          <p:cNvSpPr txBox="1"/>
          <p:nvPr/>
        </p:nvSpPr>
        <p:spPr>
          <a:xfrm flipH="1">
            <a:off x="4432200" y="25068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02"/>
          <p:cNvSpPr txBox="1"/>
          <p:nvPr/>
        </p:nvSpPr>
        <p:spPr>
          <a:xfrm>
            <a:off x="683100" y="24178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 = np.zeros(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dtype=</a:t>
            </a:r>
            <a:r>
              <a:rPr b="0" i="0" lang="es" sz="1200" u="none" cap="none" strike="noStrike">
                <a:solidFill>
                  <a:srgbClr val="A6FFCA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Np_cero_int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102"/>
          <p:cNvSpPr txBox="1"/>
          <p:nvPr/>
        </p:nvSpPr>
        <p:spPr>
          <a:xfrm>
            <a:off x="683100" y="3985975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Np_relleno = np.full(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256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Np_relleno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2" name="Google Shape;45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500" y="4091125"/>
            <a:ext cx="4071450" cy="3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200" y="3345508"/>
            <a:ext cx="3749100" cy="39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500" y="1813725"/>
            <a:ext cx="33790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2700" y="2564925"/>
            <a:ext cx="3118098" cy="3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02"/>
          <p:cNvSpPr txBox="1"/>
          <p:nvPr/>
        </p:nvSpPr>
        <p:spPr>
          <a:xfrm flipH="1">
            <a:off x="4432200" y="16686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02"/>
          <p:cNvSpPr txBox="1"/>
          <p:nvPr/>
        </p:nvSpPr>
        <p:spPr>
          <a:xfrm flipH="1">
            <a:off x="4432200" y="3278338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02"/>
          <p:cNvSpPr txBox="1"/>
          <p:nvPr/>
        </p:nvSpPr>
        <p:spPr>
          <a:xfrm flipH="1">
            <a:off x="4432200" y="404987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102"/>
          <p:cNvPicPr preferRelativeResize="0"/>
          <p:nvPr/>
        </p:nvPicPr>
        <p:blipFill rotWithShape="1">
          <a:blip r:embed="rId7">
            <a:alphaModFix/>
          </a:blip>
          <a:srcRect b="0" l="0" r="60527" t="0"/>
          <a:stretch/>
        </p:blipFill>
        <p:spPr>
          <a:xfrm>
            <a:off x="8406750" y="89300"/>
            <a:ext cx="698326" cy="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3"/>
          <p:cNvSpPr txBox="1"/>
          <p:nvPr/>
        </p:nvSpPr>
        <p:spPr>
          <a:xfrm>
            <a:off x="582900" y="1417225"/>
            <a:ext cx="79782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Numpy provee objetos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rango: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5" name="Google Shape;465;p103"/>
          <p:cNvSpPr txBox="1"/>
          <p:nvPr/>
        </p:nvSpPr>
        <p:spPr>
          <a:xfrm>
            <a:off x="582900" y="1883150"/>
            <a:ext cx="3749100" cy="646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 = np.arange(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Np_rango</a:t>
            </a:r>
            <a:endParaRPr b="0" i="0" sz="1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6" name="Google Shape;46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200" y="2040375"/>
            <a:ext cx="31231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03"/>
          <p:cNvSpPr txBox="1"/>
          <p:nvPr/>
        </p:nvSpPr>
        <p:spPr>
          <a:xfrm flipH="1">
            <a:off x="4408200" y="18959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3"/>
          <p:cNvSpPr txBox="1"/>
          <p:nvPr/>
        </p:nvSpPr>
        <p:spPr>
          <a:xfrm>
            <a:off x="563850" y="2684288"/>
            <a:ext cx="7978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Ndarrays con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 aleatorios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dos dimensiones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9" name="Google Shape;469;p103"/>
          <p:cNvSpPr txBox="1"/>
          <p:nvPr/>
        </p:nvSpPr>
        <p:spPr>
          <a:xfrm>
            <a:off x="640050" y="3313863"/>
            <a:ext cx="5539800" cy="58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 = np.random.randint(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Np_random_dimensiones</a:t>
            </a:r>
            <a:endParaRPr b="0" i="0" sz="1200" u="none" cap="none" strike="noStrike">
              <a:solidFill>
                <a:srgbClr val="FFFFFF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0" name="Google Shape;47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050" y="3324338"/>
            <a:ext cx="23241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03"/>
          <p:cNvPicPr preferRelativeResize="0"/>
          <p:nvPr/>
        </p:nvPicPr>
        <p:blipFill rotWithShape="1">
          <a:blip r:embed="rId5">
            <a:alphaModFix/>
          </a:blip>
          <a:srcRect b="0" l="0" r="60527" t="0"/>
          <a:stretch/>
        </p:blipFill>
        <p:spPr>
          <a:xfrm>
            <a:off x="8406750" y="89300"/>
            <a:ext cx="698326" cy="7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03"/>
          <p:cNvSpPr txBox="1"/>
          <p:nvPr/>
        </p:nvSpPr>
        <p:spPr>
          <a:xfrm>
            <a:off x="683100" y="483350"/>
            <a:ext cx="59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ejemplos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4"/>
          <p:cNvSpPr txBox="1"/>
          <p:nvPr/>
        </p:nvSpPr>
        <p:spPr>
          <a:xfrm>
            <a:off x="1257299" y="1648200"/>
            <a:ext cx="662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básicas: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reshape, concatenación,</a:t>
            </a: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5"/>
          <p:cNvSpPr/>
          <p:nvPr/>
        </p:nvSpPr>
        <p:spPr>
          <a:xfrm>
            <a:off x="3522125" y="893450"/>
            <a:ext cx="2229300" cy="53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05"/>
          <p:cNvSpPr txBox="1"/>
          <p:nvPr/>
        </p:nvSpPr>
        <p:spPr>
          <a:xfrm>
            <a:off x="3562475" y="966950"/>
            <a:ext cx="2189100" cy="3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básicas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05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825" y="2300775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8463" y="2235274"/>
            <a:ext cx="699800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9325" y="2300775"/>
            <a:ext cx="568801" cy="56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105"/>
          <p:cNvCxnSpPr/>
          <p:nvPr/>
        </p:nvCxnSpPr>
        <p:spPr>
          <a:xfrm rot="10800000">
            <a:off x="2045050" y="1551100"/>
            <a:ext cx="41496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89" name="Google Shape;489;p105"/>
          <p:cNvCxnSpPr/>
          <p:nvPr/>
        </p:nvCxnSpPr>
        <p:spPr>
          <a:xfrm rot="10800000">
            <a:off x="5930750" y="1551100"/>
            <a:ext cx="14235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90" name="Google Shape;490;p105"/>
          <p:cNvCxnSpPr/>
          <p:nvPr/>
        </p:nvCxnSpPr>
        <p:spPr>
          <a:xfrm>
            <a:off x="7313725" y="1551100"/>
            <a:ext cx="0" cy="536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1" name="Google Shape;491;p105"/>
          <p:cNvCxnSpPr/>
          <p:nvPr/>
        </p:nvCxnSpPr>
        <p:spPr>
          <a:xfrm>
            <a:off x="2083025" y="1536675"/>
            <a:ext cx="0" cy="615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2" name="Google Shape;492;p105"/>
          <p:cNvCxnSpPr/>
          <p:nvPr/>
        </p:nvCxnSpPr>
        <p:spPr>
          <a:xfrm flipH="1">
            <a:off x="4695675" y="1551099"/>
            <a:ext cx="5400" cy="650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93" name="Google Shape;493;p105"/>
          <p:cNvSpPr/>
          <p:nvPr/>
        </p:nvSpPr>
        <p:spPr>
          <a:xfrm>
            <a:off x="10064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EA90FF"/>
          </a:solidFill>
          <a:ln cap="flat" cmpd="sng" w="952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05"/>
          <p:cNvSpPr/>
          <p:nvPr/>
        </p:nvSpPr>
        <p:spPr>
          <a:xfrm>
            <a:off x="36027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05"/>
          <p:cNvSpPr/>
          <p:nvPr/>
        </p:nvSpPr>
        <p:spPr>
          <a:xfrm>
            <a:off x="6199075" y="2984613"/>
            <a:ext cx="2229300" cy="536400"/>
          </a:xfrm>
          <a:prstGeom prst="roundRect">
            <a:avLst>
              <a:gd fmla="val 16667" name="adj"/>
            </a:avLst>
          </a:prstGeom>
          <a:solidFill>
            <a:srgbClr val="83AEFB"/>
          </a:solidFill>
          <a:ln cap="flat" cmpd="sng" w="9525">
            <a:solidFill>
              <a:srgbClr val="83A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Splitting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7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107"/>
          <p:cNvSpPr txBox="1"/>
          <p:nvPr/>
        </p:nvSpPr>
        <p:spPr>
          <a:xfrm>
            <a:off x="473350" y="1626100"/>
            <a:ext cx="77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Pensando en ajedrez 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p107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tuviésemos que rellenar una grilla de 8x8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 números desde 1 a 64,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lo haríamos?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8" name="Google Shape;50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588416"/>
            <a:ext cx="870425" cy="8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8"/>
          <p:cNvSpPr txBox="1"/>
          <p:nvPr/>
        </p:nvSpPr>
        <p:spPr>
          <a:xfrm>
            <a:off x="547750" y="2178450"/>
            <a:ext cx="2856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modificar la dimensión de un arreglo (siempre y cuando las dimensiones de salida están relacionadas con las de entrada)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108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125" y="1105925"/>
            <a:ext cx="5483874" cy="29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08"/>
          <p:cNvSpPr txBox="1"/>
          <p:nvPr/>
        </p:nvSpPr>
        <p:spPr>
          <a:xfrm>
            <a:off x="547750" y="3246100"/>
            <a:ext cx="3007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¿Que patrón curioso observan? </a:t>
            </a:r>
            <a:endParaRPr b="1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108"/>
          <p:cNvSpPr txBox="1"/>
          <p:nvPr/>
        </p:nvSpPr>
        <p:spPr>
          <a:xfrm>
            <a:off x="547750" y="834250"/>
            <a:ext cx="6221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9"/>
          <p:cNvSpPr txBox="1"/>
          <p:nvPr/>
        </p:nvSpPr>
        <p:spPr>
          <a:xfrm>
            <a:off x="461600" y="1532725"/>
            <a:ext cx="67710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modificar la dimensión de un arreglo, retornando otro con distinta dimensión y forma pero manteniendo los mismos elementos.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109"/>
          <p:cNvSpPr txBox="1"/>
          <p:nvPr/>
        </p:nvSpPr>
        <p:spPr>
          <a:xfrm flipH="1">
            <a:off x="3721250" y="42250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09"/>
          <p:cNvSpPr txBox="1"/>
          <p:nvPr/>
        </p:nvSpPr>
        <p:spPr>
          <a:xfrm>
            <a:off x="673250" y="3264025"/>
            <a:ext cx="3938400" cy="6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Ajedrez_64 = np.arange(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).reshape(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Ajedrez_64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p109"/>
          <p:cNvSpPr txBox="1"/>
          <p:nvPr/>
        </p:nvSpPr>
        <p:spPr>
          <a:xfrm>
            <a:off x="659150" y="2388575"/>
            <a:ext cx="2908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np.arange(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b="0" i="0" lang="es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6" name="Google Shape;52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750" y="2407025"/>
            <a:ext cx="3067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100" y="2946524"/>
            <a:ext cx="4085600" cy="1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9"/>
          <p:cNvSpPr txBox="1"/>
          <p:nvPr/>
        </p:nvSpPr>
        <p:spPr>
          <a:xfrm>
            <a:off x="951250" y="4227925"/>
            <a:ext cx="3056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109"/>
          <p:cNvSpPr txBox="1"/>
          <p:nvPr/>
        </p:nvSpPr>
        <p:spPr>
          <a:xfrm flipH="1">
            <a:off x="3872450" y="2326925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09"/>
          <p:cNvSpPr txBox="1"/>
          <p:nvPr/>
        </p:nvSpPr>
        <p:spPr>
          <a:xfrm flipH="1">
            <a:off x="4558250" y="3284700"/>
            <a:ext cx="5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09"/>
          <p:cNvSpPr txBox="1"/>
          <p:nvPr/>
        </p:nvSpPr>
        <p:spPr>
          <a:xfrm>
            <a:off x="517800" y="824425"/>
            <a:ext cx="6221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Reshape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110"/>
          <p:cNvSpPr txBox="1"/>
          <p:nvPr/>
        </p:nvSpPr>
        <p:spPr>
          <a:xfrm>
            <a:off x="356550" y="1948875"/>
            <a:ext cx="42618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NumPy y ndarrays, acceso e indexado.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básicas con ndarrays.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vectorizada</a:t>
            </a:r>
            <a:b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 de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estructuras de datos en Pandas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110"/>
          <p:cNvSpPr txBox="1"/>
          <p:nvPr/>
        </p:nvSpPr>
        <p:spPr>
          <a:xfrm>
            <a:off x="5069900" y="2353875"/>
            <a:ext cx="38751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y Data Frames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Selección de elementos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datos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 ausentes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Lectura de archivos con pandas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6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Estructuras de datos en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Pandas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3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77"/>
          <p:cNvSpPr txBox="1"/>
          <p:nvPr/>
        </p:nvSpPr>
        <p:spPr>
          <a:xfrm>
            <a:off x="473350" y="1626100"/>
            <a:ext cx="7169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 continuación veremos los pasos para construir un Data Frame en vivo.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1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1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7" name="Google Shape;247;p7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48" name="Google Shape;248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Google Shape;249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78"/>
          <p:cNvSpPr txBox="1"/>
          <p:nvPr/>
        </p:nvSpPr>
        <p:spPr>
          <a:xfrm>
            <a:off x="473350" y="1908175"/>
            <a:ext cx="38346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las listas que contienen la información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Construir las Series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78"/>
          <p:cNvSpPr txBox="1"/>
          <p:nvPr/>
        </p:nvSpPr>
        <p:spPr>
          <a:xfrm>
            <a:off x="4447550" y="1477150"/>
            <a:ext cx="3987300" cy="185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modelos = 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Quattro 4dr manual'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Quattro 4dr auto'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'A6 3.0 4dr'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'A6 3.0 Quattro 4dr'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'A4 3.0 convertible 2dr'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 = 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3583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3627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3561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3880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3814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precios = 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'$33,430'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'$34,480'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'$36,640'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'$39,640'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'$42,490'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78"/>
          <p:cNvSpPr txBox="1"/>
          <p:nvPr/>
        </p:nvSpPr>
        <p:spPr>
          <a:xfrm>
            <a:off x="4447550" y="3440800"/>
            <a:ext cx="39873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Autos_peso = pd.Series(peso,index=modelos)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Autos_precio = pd.Series(precios,index=modelos)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79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Hasta ahora...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79"/>
          <p:cNvSpPr txBox="1"/>
          <p:nvPr/>
        </p:nvSpPr>
        <p:spPr>
          <a:xfrm>
            <a:off x="786688" y="2735350"/>
            <a:ext cx="3642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(Autos_precio)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5" name="Google Shape;26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323" y="3330532"/>
            <a:ext cx="3108613" cy="105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938" y="3298292"/>
            <a:ext cx="3108616" cy="112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9"/>
          <p:cNvSpPr txBox="1"/>
          <p:nvPr/>
        </p:nvSpPr>
        <p:spPr>
          <a:xfrm>
            <a:off x="4715303" y="2756723"/>
            <a:ext cx="36420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(Autos_peso)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80"/>
          <p:cNvSpPr txBox="1"/>
          <p:nvPr/>
        </p:nvSpPr>
        <p:spPr>
          <a:xfrm>
            <a:off x="473350" y="1908175"/>
            <a:ext cx="38346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Construir el Data Frame a partir de las Series: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80"/>
          <p:cNvSpPr txBox="1"/>
          <p:nvPr/>
        </p:nvSpPr>
        <p:spPr>
          <a:xfrm>
            <a:off x="1101548" y="3138871"/>
            <a:ext cx="37905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 = pd.DataFrame({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'Peso'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:Autos_peso,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:Autos_precio})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Autos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5" name="Google Shape;27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651" y="2460193"/>
            <a:ext cx="3088147" cy="202840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80"/>
          <p:cNvSpPr txBox="1"/>
          <p:nvPr/>
        </p:nvSpPr>
        <p:spPr>
          <a:xfrm>
            <a:off x="6829010" y="2195150"/>
            <a:ext cx="153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… voilà!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80"/>
          <p:cNvSpPr txBox="1"/>
          <p:nvPr/>
        </p:nvSpPr>
        <p:spPr>
          <a:xfrm>
            <a:off x="4891995" y="3361280"/>
            <a:ext cx="3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Pandas Data Frames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81"/>
          <p:cNvSpPr txBox="1"/>
          <p:nvPr/>
        </p:nvSpPr>
        <p:spPr>
          <a:xfrm>
            <a:off x="473350" y="1908175"/>
            <a:ext cx="38346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Construyendo un Data Frame manualmente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Construyamos ahora un tablero de ajedrez ♟️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81"/>
          <p:cNvSpPr txBox="1"/>
          <p:nvPr/>
        </p:nvSpPr>
        <p:spPr>
          <a:xfrm>
            <a:off x="884725" y="3017000"/>
            <a:ext cx="4553700" cy="140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Ajedrez_64 = np.arange(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).reshape(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Ajedrez_df = pd.DataFrame(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Ajedrez_64,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columns=range(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index=[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'E'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0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'H'</a:t>
            </a: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Ajedrez_df</a:t>
            </a:r>
            <a:endParaRPr b="0" i="0" sz="1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5" name="Google Shape;28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815" y="2404325"/>
            <a:ext cx="1969160" cy="216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1"/>
          <p:cNvSpPr txBox="1"/>
          <p:nvPr/>
        </p:nvSpPr>
        <p:spPr>
          <a:xfrm>
            <a:off x="5687513" y="3389875"/>
            <a:ext cx="53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